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slideMaster+xml" PartName="/ppt/slideMasters/slideMaster1.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13.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5.xml"/>
  <Override ContentType="application/vnd.openxmlformats-officedocument.presentationml.slide+xml" PartName="/ppt/slides/slide7.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presentation.main+xml" PartName="/ppt/presentation.xml"/>
  <Override ContentType="application/vnd.openxmlformats-officedocument.presentationml.presProps+xml" PartName="/ppt/presProps1.xml"/>
  <Override ContentType="application/vnd.openxmlformats-officedocument.theme+xml" PartName="/ppt/theme/theme1.xml"/>
  <Override ContentType="application/vnd.openxmlformats-officedocument.presentationml.viewProps+xml" PartName="/ppt/viewProps1.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Lst>
  <p:sldSz cy="6858000" cx="9144000"/>
  <p:notesSz cx="6858000" cy="9144000"/>
  <p:defaultTextStyle>
    <a:defPPr lvl="0">
      <a:defRPr lang="en-US"/>
    </a:defPPr>
    <a:lvl1pPr defTabSz="914400" eaLnBrk="1" hangingPunct="1" latinLnBrk="0" lvl="0" marL="0" rtl="0" algn="l">
      <a:defRPr kern="1200" sz="1800">
        <a:solidFill>
          <a:schemeClr val="tx1"/>
        </a:solidFill>
        <a:latin typeface="+mn-lt"/>
        <a:ea typeface="+mn-ea"/>
        <a:cs typeface="+mn-cs"/>
      </a:defRPr>
    </a:lvl1pPr>
    <a:lvl2pPr defTabSz="914400" eaLnBrk="1" hangingPunct="1" latinLnBrk="0" lvl="1" marL="457200" rtl="0" algn="l">
      <a:defRPr kern="1200" sz="1800">
        <a:solidFill>
          <a:schemeClr val="tx1"/>
        </a:solidFill>
        <a:latin typeface="+mn-lt"/>
        <a:ea typeface="+mn-ea"/>
        <a:cs typeface="+mn-cs"/>
      </a:defRPr>
    </a:lvl2pPr>
    <a:lvl3pPr defTabSz="914400" eaLnBrk="1" hangingPunct="1" latinLnBrk="0" lvl="2" marL="914400" rtl="0" algn="l">
      <a:defRPr kern="1200" sz="1800">
        <a:solidFill>
          <a:schemeClr val="tx1"/>
        </a:solidFill>
        <a:latin typeface="+mn-lt"/>
        <a:ea typeface="+mn-ea"/>
        <a:cs typeface="+mn-cs"/>
      </a:defRPr>
    </a:lvl3pPr>
    <a:lvl4pPr defTabSz="914400" eaLnBrk="1" hangingPunct="1" latinLnBrk="0" lvl="3" marL="1371600" rtl="0" algn="l">
      <a:defRPr kern="1200" sz="1800">
        <a:solidFill>
          <a:schemeClr val="tx1"/>
        </a:solidFill>
        <a:latin typeface="+mn-lt"/>
        <a:ea typeface="+mn-ea"/>
        <a:cs typeface="+mn-cs"/>
      </a:defRPr>
    </a:lvl4pPr>
    <a:lvl5pPr defTabSz="914400" eaLnBrk="1" hangingPunct="1" latinLnBrk="0" lvl="4" marL="1828800" rtl="0" algn="l">
      <a:defRPr kern="1200" sz="1800">
        <a:solidFill>
          <a:schemeClr val="tx1"/>
        </a:solidFill>
        <a:latin typeface="+mn-lt"/>
        <a:ea typeface="+mn-ea"/>
        <a:cs typeface="+mn-cs"/>
      </a:defRPr>
    </a:lvl5pPr>
    <a:lvl6pPr defTabSz="914400" eaLnBrk="1" hangingPunct="1" latinLnBrk="0" lvl="5" marL="2286000" rtl="0" algn="l">
      <a:defRPr kern="1200" sz="1800">
        <a:solidFill>
          <a:schemeClr val="tx1"/>
        </a:solidFill>
        <a:latin typeface="+mn-lt"/>
        <a:ea typeface="+mn-ea"/>
        <a:cs typeface="+mn-cs"/>
      </a:defRPr>
    </a:lvl6pPr>
    <a:lvl7pPr defTabSz="914400" eaLnBrk="1" hangingPunct="1" latinLnBrk="0" lvl="6" marL="2743200" rtl="0" algn="l">
      <a:defRPr kern="1200" sz="1800">
        <a:solidFill>
          <a:schemeClr val="tx1"/>
        </a:solidFill>
        <a:latin typeface="+mn-lt"/>
        <a:ea typeface="+mn-ea"/>
        <a:cs typeface="+mn-cs"/>
      </a:defRPr>
    </a:lvl7pPr>
    <a:lvl8pPr defTabSz="914400" eaLnBrk="1" hangingPunct="1" latinLnBrk="0" lvl="7" marL="3200400" rtl="0" algn="l">
      <a:defRPr kern="1200" sz="1800">
        <a:solidFill>
          <a:schemeClr val="tx1"/>
        </a:solidFill>
        <a:latin typeface="+mn-lt"/>
        <a:ea typeface="+mn-ea"/>
        <a:cs typeface="+mn-cs"/>
      </a:defRPr>
    </a:lvl8pPr>
    <a:lvl9pPr defTabSz="914400" eaLnBrk="1" hangingPunct="1" latinLnBrk="0" lvl="8" marL="3657600" rtl="0" algn="l">
      <a:defRPr kern="1200" sz="1800">
        <a:solidFill>
          <a:schemeClr val="tx1"/>
        </a:solidFill>
        <a:latin typeface="+mn-lt"/>
        <a:ea typeface="+mn-ea"/>
        <a:cs typeface="+mn-cs"/>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1.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1.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viewProps" Target="viewProps1.xml"/><Relationship Id="rId3" Type="http://schemas.openxmlformats.org/officeDocument/2006/relationships/presProps" Target="presProps1.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DEE4263-0169-4D83-A657-72BC683F7DD1}" type="datetimeFigureOut">
              <a:rPr lang="en-US" smtClean="0"/>
              <a:t>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19F9AC-58DE-4D83-BBD2-EF4A25E6315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EE4263-0169-4D83-A657-72BC683F7DD1}" type="datetimeFigureOut">
              <a:rPr lang="en-US" smtClean="0"/>
              <a:t>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19F9AC-58DE-4D83-BBD2-EF4A25E6315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EE4263-0169-4D83-A657-72BC683F7DD1}" type="datetimeFigureOut">
              <a:rPr lang="en-US" smtClean="0"/>
              <a:t>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19F9AC-58DE-4D83-BBD2-EF4A25E6315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EE4263-0169-4D83-A657-72BC683F7DD1}" type="datetimeFigureOut">
              <a:rPr lang="en-US" smtClean="0"/>
              <a:t>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19F9AC-58DE-4D83-BBD2-EF4A25E6315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DEE4263-0169-4D83-A657-72BC683F7DD1}" type="datetimeFigureOut">
              <a:rPr lang="en-US" smtClean="0"/>
              <a:t>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19F9AC-58DE-4D83-BBD2-EF4A25E63155}"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DEE4263-0169-4D83-A657-72BC683F7DD1}" type="datetimeFigureOut">
              <a:rPr lang="en-US" smtClean="0"/>
              <a:t>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19F9AC-58DE-4D83-BBD2-EF4A25E6315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DEE4263-0169-4D83-A657-72BC683F7DD1}" type="datetimeFigureOut">
              <a:rPr lang="en-US" smtClean="0"/>
              <a:t>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E19F9AC-58DE-4D83-BBD2-EF4A25E6315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DEE4263-0169-4D83-A657-72BC683F7DD1}" type="datetimeFigureOut">
              <a:rPr lang="en-US" smtClean="0"/>
              <a:t>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E19F9AC-58DE-4D83-BBD2-EF4A25E6315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EE4263-0169-4D83-A657-72BC683F7DD1}" type="datetimeFigureOut">
              <a:rPr lang="en-US" smtClean="0"/>
              <a:t>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E19F9AC-58DE-4D83-BBD2-EF4A25E6315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EE4263-0169-4D83-A657-72BC683F7DD1}" type="datetimeFigureOut">
              <a:rPr lang="en-US" smtClean="0"/>
              <a:t>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19F9AC-58DE-4D83-BBD2-EF4A25E6315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EE4263-0169-4D83-A657-72BC683F7DD1}" type="datetimeFigureOut">
              <a:rPr lang="en-US" smtClean="0"/>
              <a:t>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19F9AC-58DE-4D83-BBD2-EF4A25E6315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EE4263-0169-4D83-A657-72BC683F7DD1}" type="datetimeFigureOut">
              <a:rPr lang="en-US" smtClean="0"/>
              <a:t>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19F9AC-58DE-4D83-BBD2-EF4A25E63155}"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K-Nearest Neighbor(KNN</a:t>
            </a:r>
            <a:r>
              <a:rPr lang="en-US" dirty="0" smtClean="0"/>
              <a:t>)</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KNN Work?</a:t>
            </a:r>
            <a:endParaRPr lang="en-US" dirty="0"/>
          </a:p>
        </p:txBody>
      </p:sp>
      <p:sp>
        <p:nvSpPr>
          <p:cNvPr id="3" name="Content Placeholder 2"/>
          <p:cNvSpPr>
            <a:spLocks noGrp="1"/>
          </p:cNvSpPr>
          <p:nvPr>
            <p:ph idx="1"/>
          </p:nvPr>
        </p:nvSpPr>
        <p:spPr/>
        <p:txBody>
          <a:bodyPr/>
          <a:lstStyle/>
          <a:p>
            <a:pPr algn="just"/>
            <a:r>
              <a:rPr lang="en-US" dirty="0"/>
              <a:t>Suppose we have a new data point and we need to put it in the required category. Consider the below image:</a:t>
            </a:r>
          </a:p>
        </p:txBody>
      </p:sp>
      <p:pic>
        <p:nvPicPr>
          <p:cNvPr id="9218" name="Picture 2" descr="K-Nearest Neighbor(KNN) Algorithm for Machine Learning"/>
          <p:cNvPicPr>
            <a:picLocks noChangeAspect="1" noChangeArrowheads="1"/>
          </p:cNvPicPr>
          <p:nvPr/>
        </p:nvPicPr>
        <p:blipFill>
          <a:blip r:embed="rId2"/>
          <a:srcRect/>
          <a:stretch>
            <a:fillRect/>
          </a:stretch>
        </p:blipFill>
        <p:spPr bwMode="auto">
          <a:xfrm>
            <a:off x="990600" y="3048000"/>
            <a:ext cx="7239000" cy="3810000"/>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KNN Work?</a:t>
            </a:r>
            <a:endParaRPr lang="en-US" dirty="0"/>
          </a:p>
        </p:txBody>
      </p:sp>
      <p:sp>
        <p:nvSpPr>
          <p:cNvPr id="3" name="Content Placeholder 2"/>
          <p:cNvSpPr>
            <a:spLocks noGrp="1"/>
          </p:cNvSpPr>
          <p:nvPr>
            <p:ph idx="1"/>
          </p:nvPr>
        </p:nvSpPr>
        <p:spPr>
          <a:xfrm>
            <a:off x="457200" y="1600200"/>
            <a:ext cx="4038600" cy="4525963"/>
          </a:xfrm>
        </p:spPr>
        <p:txBody>
          <a:bodyPr>
            <a:normAutofit lnSpcReduction="10000"/>
          </a:bodyPr>
          <a:lstStyle/>
          <a:p>
            <a:pPr algn="just"/>
            <a:r>
              <a:rPr lang="en-US" sz="2400" dirty="0"/>
              <a:t>Firstly, we will choose the number of neighbors, so we will choose the k=5.</a:t>
            </a:r>
          </a:p>
          <a:p>
            <a:pPr algn="just"/>
            <a:r>
              <a:rPr lang="en-US" sz="2400" dirty="0" smtClean="0"/>
              <a:t>Next</a:t>
            </a:r>
            <a:r>
              <a:rPr lang="en-US" sz="2400" dirty="0"/>
              <a:t>, we will calculate the </a:t>
            </a:r>
            <a:r>
              <a:rPr lang="en-US" sz="2400" b="1" dirty="0"/>
              <a:t>Euclidean distance</a:t>
            </a:r>
            <a:r>
              <a:rPr lang="en-US" sz="2400" dirty="0"/>
              <a:t> between the data points. The Euclidean distance is the distance between two points, which we have already studied in geometry. It can be calculated as:</a:t>
            </a:r>
            <a:r>
              <a:rPr lang="en-US" sz="2400" dirty="0" smtClean="0"/>
              <a:t/>
            </a:r>
            <a:br>
              <a:rPr lang="en-US" sz="2400" dirty="0" smtClean="0"/>
            </a:br>
            <a:endParaRPr lang="en-US" sz="2400" dirty="0"/>
          </a:p>
        </p:txBody>
      </p:sp>
      <p:pic>
        <p:nvPicPr>
          <p:cNvPr id="11266" name="Picture 2" descr="K-Nearest Neighbor(KNN) Algorithm for Machine Learning"/>
          <p:cNvPicPr>
            <a:picLocks noChangeAspect="1" noChangeArrowheads="1"/>
          </p:cNvPicPr>
          <p:nvPr/>
        </p:nvPicPr>
        <p:blipFill>
          <a:blip r:embed="rId2"/>
          <a:srcRect/>
          <a:stretch>
            <a:fillRect/>
          </a:stretch>
        </p:blipFill>
        <p:spPr bwMode="auto">
          <a:xfrm>
            <a:off x="4572000" y="1524000"/>
            <a:ext cx="4762500" cy="3810000"/>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KNN Work?</a:t>
            </a:r>
            <a:endParaRPr lang="en-US" dirty="0"/>
          </a:p>
        </p:txBody>
      </p:sp>
      <p:sp>
        <p:nvSpPr>
          <p:cNvPr id="3" name="Content Placeholder 2"/>
          <p:cNvSpPr>
            <a:spLocks noGrp="1"/>
          </p:cNvSpPr>
          <p:nvPr>
            <p:ph idx="1"/>
          </p:nvPr>
        </p:nvSpPr>
        <p:spPr>
          <a:xfrm>
            <a:off x="457200" y="1600200"/>
            <a:ext cx="4267200" cy="4525963"/>
          </a:xfrm>
        </p:spPr>
        <p:txBody>
          <a:bodyPr>
            <a:normAutofit/>
          </a:bodyPr>
          <a:lstStyle/>
          <a:p>
            <a:pPr algn="just"/>
            <a:r>
              <a:rPr lang="en-US" sz="2400" dirty="0"/>
              <a:t>By calculating the Euclidean distance we got the nearest neighbors, as </a:t>
            </a:r>
            <a:r>
              <a:rPr lang="en-US" sz="2400" dirty="0" smtClean="0"/>
              <a:t>five </a:t>
            </a:r>
            <a:r>
              <a:rPr lang="en-US" sz="2400" dirty="0"/>
              <a:t>nearest neighbors in category A and two nearest neighbors in category B. Consider the below image</a:t>
            </a:r>
            <a:r>
              <a:rPr lang="en-US" sz="2400" dirty="0" smtClean="0"/>
              <a:t>:</a:t>
            </a:r>
          </a:p>
          <a:p>
            <a:pPr algn="just"/>
            <a:r>
              <a:rPr lang="en-US" sz="2400" dirty="0"/>
              <a:t>As we can see the 3 nearest neighbors are from category A, hence this new data point must belong to category A.</a:t>
            </a:r>
          </a:p>
          <a:p>
            <a:pPr algn="just"/>
            <a:endParaRPr lang="en-US" sz="2400" dirty="0"/>
          </a:p>
        </p:txBody>
      </p:sp>
      <p:pic>
        <p:nvPicPr>
          <p:cNvPr id="12290" name="Picture 2" descr="K-Nearest Neighbor(KNN) Algorithm for Machine Learning"/>
          <p:cNvPicPr>
            <a:picLocks noChangeAspect="1" noChangeArrowheads="1"/>
          </p:cNvPicPr>
          <p:nvPr/>
        </p:nvPicPr>
        <p:blipFill>
          <a:blip r:embed="rId2"/>
          <a:srcRect/>
          <a:stretch>
            <a:fillRect/>
          </a:stretch>
        </p:blipFill>
        <p:spPr bwMode="auto">
          <a:xfrm>
            <a:off x="4381500" y="1219200"/>
            <a:ext cx="4762500" cy="3810000"/>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1506" name="Picture 2"/>
          <p:cNvPicPr>
            <a:picLocks noChangeAspect="1" noChangeArrowheads="1"/>
          </p:cNvPicPr>
          <p:nvPr/>
        </p:nvPicPr>
        <p:blipFill>
          <a:blip r:embed="rId2"/>
          <a:srcRect l="5271" t="22917" r="41435" b="26042"/>
          <a:stretch>
            <a:fillRect/>
          </a:stretch>
        </p:blipFill>
        <p:spPr bwMode="auto">
          <a:xfrm>
            <a:off x="228600" y="0"/>
            <a:ext cx="89154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2530" name="Picture 2"/>
          <p:cNvPicPr>
            <a:picLocks noChangeAspect="1" noChangeArrowheads="1"/>
          </p:cNvPicPr>
          <p:nvPr/>
        </p:nvPicPr>
        <p:blipFill>
          <a:blip r:embed="rId2"/>
          <a:srcRect l="4685" t="23958" r="40849" b="25000"/>
          <a:stretch>
            <a:fillRect/>
          </a:stretch>
        </p:blipFill>
        <p:spPr bwMode="auto">
          <a:xfrm>
            <a:off x="-1" y="0"/>
            <a:ext cx="9111343" cy="6629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3554" name="Picture 2"/>
          <p:cNvPicPr>
            <a:picLocks noChangeAspect="1" noChangeArrowheads="1"/>
          </p:cNvPicPr>
          <p:nvPr/>
        </p:nvPicPr>
        <p:blipFill>
          <a:blip r:embed="rId2"/>
          <a:srcRect l="5271" t="22917" r="39092" b="29167"/>
          <a:stretch>
            <a:fillRect/>
          </a:stretch>
        </p:blipFill>
        <p:spPr bwMode="auto">
          <a:xfrm>
            <a:off x="-1" y="0"/>
            <a:ext cx="8970065" cy="6705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4578" name="Picture 2"/>
          <p:cNvPicPr>
            <a:picLocks noChangeAspect="1" noChangeArrowheads="1"/>
          </p:cNvPicPr>
          <p:nvPr/>
        </p:nvPicPr>
        <p:blipFill>
          <a:blip r:embed="rId2"/>
          <a:srcRect l="5271" t="23958" r="46120" b="25000"/>
          <a:stretch>
            <a:fillRect/>
          </a:stretch>
        </p:blipFill>
        <p:spPr bwMode="auto">
          <a:xfrm>
            <a:off x="0" y="0"/>
            <a:ext cx="9164217"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5602" name="Picture 2"/>
          <p:cNvPicPr>
            <a:picLocks noChangeAspect="1" noChangeArrowheads="1"/>
          </p:cNvPicPr>
          <p:nvPr/>
        </p:nvPicPr>
        <p:blipFill>
          <a:blip r:embed="rId2"/>
          <a:srcRect l="4685" t="25000" r="51977" b="26042"/>
          <a:stretch>
            <a:fillRect/>
          </a:stretch>
        </p:blipFill>
        <p:spPr bwMode="auto">
          <a:xfrm>
            <a:off x="0" y="0"/>
            <a:ext cx="911806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6626" name="Picture 2"/>
          <p:cNvPicPr>
            <a:picLocks noChangeAspect="1" noChangeArrowheads="1"/>
          </p:cNvPicPr>
          <p:nvPr/>
        </p:nvPicPr>
        <p:blipFill>
          <a:blip r:embed="rId2"/>
          <a:srcRect l="4685" t="22917" r="52562" b="27083"/>
          <a:stretch>
            <a:fillRect/>
          </a:stretch>
        </p:blipFill>
        <p:spPr bwMode="auto">
          <a:xfrm>
            <a:off x="-1" y="0"/>
            <a:ext cx="9155113"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u="sng" dirty="0"/>
              <a:t>How to select the value of K in the </a:t>
            </a:r>
            <a:r>
              <a:rPr lang="en-US" u="sng" dirty="0" smtClean="0"/>
              <a:t/>
            </a:r>
            <a:br>
              <a:rPr lang="en-US" u="sng" dirty="0" smtClean="0"/>
            </a:br>
            <a:r>
              <a:rPr lang="en-US" u="sng" dirty="0" smtClean="0"/>
              <a:t>K-NN </a:t>
            </a:r>
            <a:r>
              <a:rPr lang="en-US" u="sng" dirty="0"/>
              <a:t>Algorithm</a:t>
            </a:r>
            <a:r>
              <a:rPr lang="en-US" u="sng" dirty="0" smtClean="0"/>
              <a:t>?</a:t>
            </a:r>
            <a:endParaRPr lang="en-US" dirty="0"/>
          </a:p>
        </p:txBody>
      </p:sp>
      <p:sp>
        <p:nvSpPr>
          <p:cNvPr id="3" name="Content Placeholder 2"/>
          <p:cNvSpPr>
            <a:spLocks noGrp="1"/>
          </p:cNvSpPr>
          <p:nvPr>
            <p:ph idx="1"/>
          </p:nvPr>
        </p:nvSpPr>
        <p:spPr/>
        <p:txBody>
          <a:bodyPr>
            <a:normAutofit lnSpcReduction="10000"/>
          </a:bodyPr>
          <a:lstStyle/>
          <a:p>
            <a:r>
              <a:rPr lang="en-US" dirty="0"/>
              <a:t>There is no particular way to determine the best value for "K", so we need to try some values to find the best out of them. The most preferred value for K is 5.</a:t>
            </a:r>
          </a:p>
          <a:p>
            <a:r>
              <a:rPr lang="en-US" dirty="0"/>
              <a:t>A very low value for K such as K=1 or K=2, can be noisy and lead to the effects of outliers in the model.</a:t>
            </a:r>
          </a:p>
          <a:p>
            <a:r>
              <a:rPr lang="en-US" dirty="0"/>
              <a:t>Large values for K are good, but it may find some difficulties.</a:t>
            </a:r>
          </a:p>
          <a:p>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6386" name="Picture 2"/>
          <p:cNvPicPr>
            <a:picLocks noChangeAspect="1" noChangeArrowheads="1"/>
          </p:cNvPicPr>
          <p:nvPr/>
        </p:nvPicPr>
        <p:blipFill>
          <a:blip r:embed="rId2"/>
          <a:srcRect l="23426" t="28125" r="53148" b="25000"/>
          <a:stretch>
            <a:fillRect/>
          </a:stretch>
        </p:blipFill>
        <p:spPr bwMode="auto">
          <a:xfrm>
            <a:off x="457200" y="304800"/>
            <a:ext cx="3479800" cy="2819400"/>
          </a:xfrm>
          <a:prstGeom prst="rect">
            <a:avLst/>
          </a:prstGeom>
          <a:noFill/>
          <a:ln w="9525">
            <a:noFill/>
            <a:miter lim="800000"/>
            <a:headEnd/>
            <a:tailEnd/>
          </a:ln>
          <a:effectLst/>
        </p:spPr>
      </p:pic>
      <p:pic>
        <p:nvPicPr>
          <p:cNvPr id="16387" name="Picture 3"/>
          <p:cNvPicPr>
            <a:picLocks noChangeAspect="1" noChangeArrowheads="1"/>
          </p:cNvPicPr>
          <p:nvPr/>
        </p:nvPicPr>
        <p:blipFill>
          <a:blip r:embed="rId3"/>
          <a:srcRect l="23646" t="28125" r="39458" b="23958"/>
          <a:stretch>
            <a:fillRect/>
          </a:stretch>
        </p:blipFill>
        <p:spPr bwMode="auto">
          <a:xfrm>
            <a:off x="4800600" y="457200"/>
            <a:ext cx="3548270" cy="2590800"/>
          </a:xfrm>
          <a:prstGeom prst="rect">
            <a:avLst/>
          </a:prstGeom>
          <a:noFill/>
          <a:ln w="9525">
            <a:noFill/>
            <a:miter lim="800000"/>
            <a:headEnd/>
            <a:tailEnd/>
          </a:ln>
          <a:effectLst/>
        </p:spPr>
      </p:pic>
      <p:pic>
        <p:nvPicPr>
          <p:cNvPr id="16388" name="Picture 4"/>
          <p:cNvPicPr>
            <a:picLocks noChangeAspect="1" noChangeArrowheads="1"/>
          </p:cNvPicPr>
          <p:nvPr/>
        </p:nvPicPr>
        <p:blipFill>
          <a:blip r:embed="rId4"/>
          <a:srcRect l="14861" t="30208" r="51171" b="29167"/>
          <a:stretch>
            <a:fillRect/>
          </a:stretch>
        </p:blipFill>
        <p:spPr bwMode="auto">
          <a:xfrm>
            <a:off x="4724400" y="3352800"/>
            <a:ext cx="4419600" cy="2971800"/>
          </a:xfrm>
          <a:prstGeom prst="rect">
            <a:avLst/>
          </a:prstGeom>
          <a:noFill/>
          <a:ln w="9525">
            <a:noFill/>
            <a:miter lim="800000"/>
            <a:headEnd/>
            <a:tailEnd/>
          </a:ln>
          <a:effectLst/>
        </p:spPr>
      </p:pic>
      <p:pic>
        <p:nvPicPr>
          <p:cNvPr id="16389" name="Picture 5"/>
          <p:cNvPicPr>
            <a:picLocks noChangeAspect="1" noChangeArrowheads="1"/>
          </p:cNvPicPr>
          <p:nvPr/>
        </p:nvPicPr>
        <p:blipFill>
          <a:blip r:embed="rId5"/>
          <a:srcRect l="12518" t="30208" r="51171" b="25000"/>
          <a:stretch>
            <a:fillRect/>
          </a:stretch>
        </p:blipFill>
        <p:spPr bwMode="auto">
          <a:xfrm>
            <a:off x="0" y="3505200"/>
            <a:ext cx="4065181" cy="2819400"/>
          </a:xfrm>
          <a:prstGeom prst="rect">
            <a:avLst/>
          </a:prstGeom>
          <a:noFill/>
          <a:ln w="9525">
            <a:noFill/>
            <a:miter lim="800000"/>
            <a:headEnd/>
            <a:tailEnd/>
          </a:ln>
          <a:effectLst/>
        </p:spPr>
      </p:pic>
      <p:sp>
        <p:nvSpPr>
          <p:cNvPr id="10" name="Right Arrow 9"/>
          <p:cNvSpPr/>
          <p:nvPr/>
        </p:nvSpPr>
        <p:spPr>
          <a:xfrm>
            <a:off x="3962400" y="1600200"/>
            <a:ext cx="8382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flipH="1">
            <a:off x="4038600" y="4267200"/>
            <a:ext cx="8382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rot="5400000">
            <a:off x="6438900" y="3086100"/>
            <a:ext cx="381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9458" name="Picture 2"/>
          <p:cNvPicPr>
            <a:picLocks noChangeAspect="1" noChangeArrowheads="1"/>
          </p:cNvPicPr>
          <p:nvPr/>
        </p:nvPicPr>
        <p:blipFill>
          <a:blip r:embed="rId2"/>
          <a:srcRect l="5271" t="23958" r="43192" b="32292"/>
          <a:stretch>
            <a:fillRect/>
          </a:stretch>
        </p:blipFill>
        <p:spPr bwMode="auto">
          <a:xfrm>
            <a:off x="-1" y="457200"/>
            <a:ext cx="9100457" cy="4343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u="sng" dirty="0"/>
              <a:t>Advantages of KNN Algorithm:</a:t>
            </a:r>
            <a:endParaRPr lang="en-US" dirty="0"/>
          </a:p>
        </p:txBody>
      </p:sp>
      <p:sp>
        <p:nvSpPr>
          <p:cNvPr id="3" name="Content Placeholder 2"/>
          <p:cNvSpPr>
            <a:spLocks noGrp="1"/>
          </p:cNvSpPr>
          <p:nvPr>
            <p:ph idx="1"/>
          </p:nvPr>
        </p:nvSpPr>
        <p:spPr/>
        <p:txBody>
          <a:bodyPr>
            <a:normAutofit/>
          </a:bodyPr>
          <a:lstStyle/>
          <a:p>
            <a:r>
              <a:rPr lang="en-US" dirty="0"/>
              <a:t>It is simple to implement.</a:t>
            </a:r>
          </a:p>
          <a:p>
            <a:r>
              <a:rPr lang="en-US" dirty="0"/>
              <a:t>It is robust to the noisy training data</a:t>
            </a:r>
          </a:p>
          <a:p>
            <a:r>
              <a:rPr lang="en-US" dirty="0"/>
              <a:t>It can be more effective if the training data is large.</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Disadvantages of KNN Algorithm:</a:t>
            </a:r>
          </a:p>
        </p:txBody>
      </p:sp>
      <p:sp>
        <p:nvSpPr>
          <p:cNvPr id="3" name="Content Placeholder 2"/>
          <p:cNvSpPr>
            <a:spLocks noGrp="1"/>
          </p:cNvSpPr>
          <p:nvPr>
            <p:ph idx="1"/>
          </p:nvPr>
        </p:nvSpPr>
        <p:spPr/>
        <p:txBody>
          <a:bodyPr>
            <a:normAutofit lnSpcReduction="10000"/>
          </a:bodyPr>
          <a:lstStyle/>
          <a:p>
            <a:pPr algn="just"/>
            <a:r>
              <a:rPr lang="en-US" dirty="0"/>
              <a:t>Always needs to determine the value of K which may be complex some time.</a:t>
            </a:r>
          </a:p>
          <a:p>
            <a:pPr algn="just"/>
            <a:r>
              <a:rPr lang="en-US" dirty="0" smtClean="0"/>
              <a:t>The computation cost is high because of calculating the distance between the data points for all the training samples.</a:t>
            </a:r>
          </a:p>
          <a:p>
            <a:pPr algn="just"/>
            <a:r>
              <a:rPr lang="en-US" dirty="0"/>
              <a:t>KNN algorithm is affected by the curse of dimensionality which implies the algorithm faces a hard time classifying the data points properly when the dimensionality is too high.</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Distance Metrics Used in KNN </a:t>
            </a:r>
            <a:r>
              <a:rPr lang="en-US" b="1" dirty="0" smtClean="0"/>
              <a:t>Algorithm</a:t>
            </a:r>
            <a:endParaRPr lang="en-US" dirty="0"/>
          </a:p>
        </p:txBody>
      </p:sp>
      <p:sp>
        <p:nvSpPr>
          <p:cNvPr id="3" name="Content Placeholder 2"/>
          <p:cNvSpPr>
            <a:spLocks noGrp="1"/>
          </p:cNvSpPr>
          <p:nvPr>
            <p:ph idx="1"/>
          </p:nvPr>
        </p:nvSpPr>
        <p:spPr/>
        <p:txBody>
          <a:bodyPr>
            <a:normAutofit/>
          </a:bodyPr>
          <a:lstStyle/>
          <a:p>
            <a:r>
              <a:rPr lang="en-US" sz="2400" b="1" dirty="0"/>
              <a:t>Euclidean Distance</a:t>
            </a:r>
          </a:p>
          <a:p>
            <a:pPr algn="just">
              <a:buNone/>
            </a:pPr>
            <a:r>
              <a:rPr lang="en-US" sz="2400" dirty="0" smtClean="0"/>
              <a:t>	This </a:t>
            </a:r>
            <a:r>
              <a:rPr lang="en-US" sz="2400" dirty="0"/>
              <a:t>is nothing but the </a:t>
            </a:r>
            <a:r>
              <a:rPr lang="en-US" sz="2400" dirty="0" err="1"/>
              <a:t>cartesian</a:t>
            </a:r>
            <a:r>
              <a:rPr lang="en-US" sz="2400" dirty="0"/>
              <a:t> distance between the two points which are in the plane/</a:t>
            </a:r>
            <a:r>
              <a:rPr lang="en-US" sz="2400" dirty="0" err="1"/>
              <a:t>hyperplane</a:t>
            </a:r>
            <a:r>
              <a:rPr lang="en-US" sz="2400" dirty="0"/>
              <a:t>. Euclidean</a:t>
            </a:r>
            <a:r>
              <a:rPr lang="en-US" sz="2400" u="sng" dirty="0"/>
              <a:t> </a:t>
            </a:r>
            <a:r>
              <a:rPr lang="en-US" sz="2400" dirty="0"/>
              <a:t>distance can also be visualized as the length of the straight line that joins the two points which are into consideration. This metric helps us calculate the net displacement done between the two states of an object.</a:t>
            </a:r>
          </a:p>
        </p:txBody>
      </p:sp>
      <p:pic>
        <p:nvPicPr>
          <p:cNvPr id="13314" name="Picture 2"/>
          <p:cNvPicPr>
            <a:picLocks noChangeAspect="1" noChangeArrowheads="1"/>
          </p:cNvPicPr>
          <p:nvPr/>
        </p:nvPicPr>
        <p:blipFill>
          <a:blip r:embed="rId2"/>
          <a:srcRect l="32211" t="48958" r="43192" b="42709"/>
          <a:stretch>
            <a:fillRect/>
          </a:stretch>
        </p:blipFill>
        <p:spPr bwMode="auto">
          <a:xfrm>
            <a:off x="1371600" y="4724400"/>
            <a:ext cx="6000750" cy="1143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Distance Metrics Used in KNN </a:t>
            </a:r>
            <a:r>
              <a:rPr lang="en-US" b="1" dirty="0" smtClean="0"/>
              <a:t>Algorithm</a:t>
            </a:r>
            <a:endParaRPr lang="en-US" dirty="0"/>
          </a:p>
        </p:txBody>
      </p:sp>
      <p:sp>
        <p:nvSpPr>
          <p:cNvPr id="3" name="Content Placeholder 2"/>
          <p:cNvSpPr>
            <a:spLocks noGrp="1"/>
          </p:cNvSpPr>
          <p:nvPr>
            <p:ph idx="1"/>
          </p:nvPr>
        </p:nvSpPr>
        <p:spPr/>
        <p:txBody>
          <a:bodyPr>
            <a:normAutofit/>
          </a:bodyPr>
          <a:lstStyle/>
          <a:p>
            <a:pPr fontAlgn="base"/>
            <a:r>
              <a:rPr lang="en-US" sz="2400" b="1" dirty="0"/>
              <a:t>Manhattan Distance</a:t>
            </a:r>
          </a:p>
          <a:p>
            <a:pPr algn="just">
              <a:buNone/>
            </a:pPr>
            <a:r>
              <a:rPr lang="en-US" sz="2400" dirty="0" smtClean="0"/>
              <a:t>	</a:t>
            </a:r>
            <a:r>
              <a:rPr lang="en-US" sz="2400" dirty="0"/>
              <a:t>Manhattan Distance metric is generally used when we are interested in the total distance traveled by the object instead of the displacement. This metric is calculated by summing the absolute difference between the coordinates of the points in n-dimensions.</a:t>
            </a:r>
          </a:p>
        </p:txBody>
      </p:sp>
      <p:pic>
        <p:nvPicPr>
          <p:cNvPr id="14338" name="Picture 2"/>
          <p:cNvPicPr>
            <a:picLocks noChangeAspect="1" noChangeArrowheads="1"/>
          </p:cNvPicPr>
          <p:nvPr/>
        </p:nvPicPr>
        <p:blipFill>
          <a:blip r:embed="rId2"/>
          <a:srcRect l="36310" t="27083" r="36750" b="60417"/>
          <a:stretch>
            <a:fillRect/>
          </a:stretch>
        </p:blipFill>
        <p:spPr bwMode="auto">
          <a:xfrm>
            <a:off x="1752600" y="4343400"/>
            <a:ext cx="5549900" cy="1447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482" name="Picture 2"/>
          <p:cNvPicPr>
            <a:picLocks noChangeAspect="1" noChangeArrowheads="1"/>
          </p:cNvPicPr>
          <p:nvPr/>
        </p:nvPicPr>
        <p:blipFill>
          <a:blip r:embed="rId2"/>
          <a:srcRect l="4100" t="6250" r="13324" b="1042"/>
          <a:stretch>
            <a:fillRect/>
          </a:stretch>
        </p:blipFill>
        <p:spPr bwMode="auto">
          <a:xfrm>
            <a:off x="-30822" y="0"/>
            <a:ext cx="9174822"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of KNN</a:t>
            </a:r>
            <a:endParaRPr lang="en-US" dirty="0"/>
          </a:p>
        </p:txBody>
      </p:sp>
      <p:sp>
        <p:nvSpPr>
          <p:cNvPr id="3" name="Content Placeholder 2"/>
          <p:cNvSpPr>
            <a:spLocks noGrp="1"/>
          </p:cNvSpPr>
          <p:nvPr>
            <p:ph idx="1"/>
          </p:nvPr>
        </p:nvSpPr>
        <p:spPr/>
        <p:txBody>
          <a:bodyPr/>
          <a:lstStyle/>
          <a:p>
            <a:endParaRPr lang="en-US" dirty="0"/>
          </a:p>
        </p:txBody>
      </p:sp>
      <p:pic>
        <p:nvPicPr>
          <p:cNvPr id="15362" name="Picture 2"/>
          <p:cNvPicPr>
            <a:picLocks noChangeAspect="1" noChangeArrowheads="1"/>
          </p:cNvPicPr>
          <p:nvPr/>
        </p:nvPicPr>
        <p:blipFill>
          <a:blip r:embed="rId2"/>
          <a:srcRect l="10542" t="29167" r="13909" b="31250"/>
          <a:stretch>
            <a:fillRect/>
          </a:stretch>
        </p:blipFill>
        <p:spPr bwMode="auto">
          <a:xfrm>
            <a:off x="0" y="2285999"/>
            <a:ext cx="9144000" cy="291804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endParaRPr lang="en-US" dirty="0"/>
          </a:p>
        </p:txBody>
      </p:sp>
      <p:sp>
        <p:nvSpPr>
          <p:cNvPr id="3" name="Content Placeholder 2"/>
          <p:cNvSpPr>
            <a:spLocks noGrp="1"/>
          </p:cNvSpPr>
          <p:nvPr>
            <p:ph idx="1"/>
          </p:nvPr>
        </p:nvSpPr>
        <p:spPr/>
        <p:txBody>
          <a:bodyPr/>
          <a:lstStyle/>
          <a:p>
            <a:r>
              <a:rPr lang="en-US" dirty="0" smtClean="0"/>
              <a:t>https://www.youtube.com/watch?v=4HKqjENq9OU</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7410" name="Picture 2"/>
          <p:cNvPicPr>
            <a:picLocks noChangeAspect="1" noChangeArrowheads="1"/>
          </p:cNvPicPr>
          <p:nvPr/>
        </p:nvPicPr>
        <p:blipFill>
          <a:blip r:embed="rId2"/>
          <a:srcRect l="5271" t="31250" r="39092" b="30208"/>
          <a:stretch>
            <a:fillRect/>
          </a:stretch>
        </p:blipFill>
        <p:spPr bwMode="auto">
          <a:xfrm>
            <a:off x="228599" y="1219200"/>
            <a:ext cx="8804189" cy="3429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K-Nearest Neighbor(KNN)</a:t>
            </a:r>
            <a:endParaRPr lang="en-US" dirty="0"/>
          </a:p>
        </p:txBody>
      </p:sp>
      <p:sp>
        <p:nvSpPr>
          <p:cNvPr id="3" name="Content Placeholder 2"/>
          <p:cNvSpPr>
            <a:spLocks noGrp="1"/>
          </p:cNvSpPr>
          <p:nvPr>
            <p:ph idx="1"/>
          </p:nvPr>
        </p:nvSpPr>
        <p:spPr/>
        <p:txBody>
          <a:bodyPr>
            <a:normAutofit fontScale="85000" lnSpcReduction="20000"/>
          </a:bodyPr>
          <a:lstStyle/>
          <a:p>
            <a:pPr algn="just"/>
            <a:r>
              <a:rPr lang="en-US" dirty="0"/>
              <a:t>K-Nearest </a:t>
            </a:r>
            <a:r>
              <a:rPr lang="en-US" dirty="0" err="1"/>
              <a:t>Neighbour</a:t>
            </a:r>
            <a:r>
              <a:rPr lang="en-US" dirty="0"/>
              <a:t> is one of the simplest Machine Learning algorithms based on Supervised Learning technique.</a:t>
            </a:r>
          </a:p>
          <a:p>
            <a:pPr algn="just"/>
            <a:r>
              <a:rPr lang="en-US" dirty="0"/>
              <a:t>K-NN algorithm assumes the similarity between the new case/data and available cases and put the new case into the category that is most similar to the available categories.</a:t>
            </a:r>
          </a:p>
          <a:p>
            <a:pPr algn="just"/>
            <a:r>
              <a:rPr lang="en-US" dirty="0"/>
              <a:t>K-NN algorithm stores all the available data and classifies a new data point based on the similarity. This means when new data appears then it can be easily classified into a well suite category by using K- NN algorithm.</a:t>
            </a:r>
          </a:p>
          <a:p>
            <a:pPr algn="just"/>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K-Nearest Neighbor(KNN)</a:t>
            </a:r>
            <a:endParaRPr lang="en-US" dirty="0"/>
          </a:p>
        </p:txBody>
      </p:sp>
      <p:sp>
        <p:nvSpPr>
          <p:cNvPr id="3" name="Content Placeholder 2"/>
          <p:cNvSpPr>
            <a:spLocks noGrp="1"/>
          </p:cNvSpPr>
          <p:nvPr>
            <p:ph idx="1"/>
          </p:nvPr>
        </p:nvSpPr>
        <p:spPr/>
        <p:txBody>
          <a:bodyPr>
            <a:normAutofit fontScale="77500" lnSpcReduction="20000"/>
          </a:bodyPr>
          <a:lstStyle/>
          <a:p>
            <a:pPr algn="just"/>
            <a:r>
              <a:rPr lang="en-US" dirty="0" smtClean="0"/>
              <a:t>K-NN </a:t>
            </a:r>
            <a:r>
              <a:rPr lang="en-US" dirty="0"/>
              <a:t>algorithm can be used for Regression as well as for Classification but mostly it is used for the Classification problems.</a:t>
            </a:r>
          </a:p>
          <a:p>
            <a:pPr algn="just"/>
            <a:r>
              <a:rPr lang="en-US" dirty="0"/>
              <a:t>K-NN is a </a:t>
            </a:r>
            <a:r>
              <a:rPr lang="en-US" b="1" dirty="0"/>
              <a:t>non-parametric algorithm</a:t>
            </a:r>
            <a:r>
              <a:rPr lang="en-US" dirty="0"/>
              <a:t>, which means it does not make any assumption on underlying data.</a:t>
            </a:r>
          </a:p>
          <a:p>
            <a:pPr algn="just"/>
            <a:r>
              <a:rPr lang="en-US" dirty="0"/>
              <a:t>It is also called a </a:t>
            </a:r>
            <a:r>
              <a:rPr lang="en-US" b="1" dirty="0"/>
              <a:t>lazy learner algorithm</a:t>
            </a:r>
            <a:r>
              <a:rPr lang="en-US" dirty="0"/>
              <a:t> because it does not learn from the training set immediately instead it stores the dataset and at the time of classification, it performs an action on the dataset.</a:t>
            </a:r>
          </a:p>
          <a:p>
            <a:pPr algn="just"/>
            <a:r>
              <a:rPr lang="en-US" dirty="0"/>
              <a:t>KNN algorithm at the training phase just stores the dataset and when it gets new data, then it classifies that data into a category that is much similar to the new data.</a:t>
            </a:r>
          </a:p>
          <a:p>
            <a:pPr algn="just"/>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K-Nearest Neighbor(KNN) Algorithm for Machine Learning"/>
          <p:cNvPicPr>
            <a:picLocks noChangeAspect="1" noChangeArrowheads="1"/>
          </p:cNvPicPr>
          <p:nvPr/>
        </p:nvPicPr>
        <p:blipFill>
          <a:blip r:embed="rId2"/>
          <a:srcRect/>
          <a:stretch>
            <a:fillRect/>
          </a:stretch>
        </p:blipFill>
        <p:spPr bwMode="auto">
          <a:xfrm>
            <a:off x="228600" y="1219200"/>
            <a:ext cx="8686800" cy="4343400"/>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8434" name="Picture 2"/>
          <p:cNvPicPr>
            <a:picLocks noChangeAspect="1" noChangeArrowheads="1"/>
          </p:cNvPicPr>
          <p:nvPr/>
        </p:nvPicPr>
        <p:blipFill>
          <a:blip r:embed="rId2"/>
          <a:srcRect l="5271" t="23958" r="41435" b="28125"/>
          <a:stretch>
            <a:fillRect/>
          </a:stretch>
        </p:blipFill>
        <p:spPr bwMode="auto">
          <a:xfrm>
            <a:off x="152400" y="609600"/>
            <a:ext cx="8743122" cy="4419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Working of KNN</a:t>
            </a:r>
            <a:endParaRPr lang="en-US" dirty="0"/>
          </a:p>
        </p:txBody>
      </p:sp>
      <p:sp>
        <p:nvSpPr>
          <p:cNvPr id="3" name="Content Placeholder 2"/>
          <p:cNvSpPr>
            <a:spLocks noGrp="1"/>
          </p:cNvSpPr>
          <p:nvPr>
            <p:ph idx="1"/>
          </p:nvPr>
        </p:nvSpPr>
        <p:spPr/>
        <p:txBody>
          <a:bodyPr>
            <a:normAutofit fontScale="85000" lnSpcReduction="10000"/>
          </a:bodyPr>
          <a:lstStyle/>
          <a:p>
            <a:pPr algn="just">
              <a:spcAft>
                <a:spcPts val="1200"/>
              </a:spcAft>
              <a:buNone/>
            </a:pPr>
            <a:r>
              <a:rPr lang="en-US" dirty="0" smtClean="0"/>
              <a:t>The </a:t>
            </a:r>
            <a:r>
              <a:rPr lang="en-US" dirty="0"/>
              <a:t>K-NN working can be explained on the basis of the below algorithm:</a:t>
            </a:r>
          </a:p>
          <a:p>
            <a:pPr algn="just" fontAlgn="base">
              <a:buNone/>
            </a:pPr>
            <a:r>
              <a:rPr lang="en-US" b="1" dirty="0"/>
              <a:t>Step 1: Selecting the optimal value of K</a:t>
            </a:r>
          </a:p>
          <a:p>
            <a:pPr algn="just" fontAlgn="base">
              <a:buNone/>
            </a:pPr>
            <a:r>
              <a:rPr lang="en-US" dirty="0" smtClean="0"/>
              <a:t>	K </a:t>
            </a:r>
            <a:r>
              <a:rPr lang="en-US" dirty="0"/>
              <a:t>represents the number of nearest neighbors that needs to be considered while making prediction.</a:t>
            </a:r>
          </a:p>
          <a:p>
            <a:pPr algn="just" fontAlgn="base">
              <a:buNone/>
            </a:pPr>
            <a:r>
              <a:rPr lang="en-US" b="1" dirty="0"/>
              <a:t>Step 2: Calculating distance</a:t>
            </a:r>
          </a:p>
          <a:p>
            <a:pPr algn="just" fontAlgn="base">
              <a:buNone/>
            </a:pPr>
            <a:r>
              <a:rPr lang="en-US" dirty="0" smtClean="0"/>
              <a:t>	To </a:t>
            </a:r>
            <a:r>
              <a:rPr lang="en-US" dirty="0"/>
              <a:t>measure the similarity between target and training data points, Euclidean distance is used. Distance is calculated between each of the data points in the dataset and target point.</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Working of KNN</a:t>
            </a:r>
            <a:endParaRPr lang="en-US" dirty="0"/>
          </a:p>
        </p:txBody>
      </p:sp>
      <p:sp>
        <p:nvSpPr>
          <p:cNvPr id="3" name="Content Placeholder 2"/>
          <p:cNvSpPr>
            <a:spLocks noGrp="1"/>
          </p:cNvSpPr>
          <p:nvPr>
            <p:ph idx="1"/>
          </p:nvPr>
        </p:nvSpPr>
        <p:spPr>
          <a:xfrm>
            <a:off x="152400" y="1219200"/>
            <a:ext cx="8991600" cy="4906963"/>
          </a:xfrm>
        </p:spPr>
        <p:txBody>
          <a:bodyPr>
            <a:noAutofit/>
          </a:bodyPr>
          <a:lstStyle/>
          <a:p>
            <a:pPr algn="just" fontAlgn="base">
              <a:spcAft>
                <a:spcPts val="1200"/>
              </a:spcAft>
              <a:buNone/>
            </a:pPr>
            <a:r>
              <a:rPr lang="en-US" sz="2400" b="1" dirty="0"/>
              <a:t>Step 3: Finding Nearest Neighbors</a:t>
            </a:r>
          </a:p>
          <a:p>
            <a:pPr algn="just" fontAlgn="base">
              <a:spcAft>
                <a:spcPts val="1200"/>
              </a:spcAft>
              <a:buNone/>
            </a:pPr>
            <a:r>
              <a:rPr lang="en-US" sz="2400" dirty="0" smtClean="0"/>
              <a:t>	The </a:t>
            </a:r>
            <a:r>
              <a:rPr lang="en-US" sz="2400" dirty="0"/>
              <a:t>k data points with the smallest distances to the target point are the nearest neighbors</a:t>
            </a:r>
            <a:r>
              <a:rPr lang="en-US" sz="2400" dirty="0" smtClean="0"/>
              <a:t>.</a:t>
            </a:r>
          </a:p>
          <a:p>
            <a:pPr algn="just" fontAlgn="base">
              <a:spcAft>
                <a:spcPts val="1200"/>
              </a:spcAft>
              <a:buNone/>
            </a:pPr>
            <a:r>
              <a:rPr lang="en-US" sz="2400" b="1" dirty="0"/>
              <a:t>Step 4: Voting for Classification or Taking Average for Regression</a:t>
            </a:r>
          </a:p>
          <a:p>
            <a:pPr algn="just" fontAlgn="base">
              <a:spcAft>
                <a:spcPts val="1200"/>
              </a:spcAft>
              <a:buNone/>
            </a:pPr>
            <a:r>
              <a:rPr lang="en-US" sz="2400" dirty="0" smtClean="0"/>
              <a:t>	In </a:t>
            </a:r>
            <a:r>
              <a:rPr lang="en-US" sz="2400" dirty="0"/>
              <a:t>the classification problem, the class labels of are determined by performing majority voting. The class with the most occurrences among the neighbors becomes the predicted class for the target data point.</a:t>
            </a:r>
          </a:p>
          <a:p>
            <a:pPr algn="just" fontAlgn="base">
              <a:spcAft>
                <a:spcPts val="1200"/>
              </a:spcAft>
              <a:buNone/>
            </a:pPr>
            <a:r>
              <a:rPr lang="en-US" sz="2400" dirty="0" smtClean="0"/>
              <a:t>	In </a:t>
            </a:r>
            <a:r>
              <a:rPr lang="en-US" sz="2400" dirty="0"/>
              <a:t>the regression problem, the class label is calculated by taking average of the target values of K nearest neighbors. The calculated average value becomes the predicted output for the target data point.</a:t>
            </a:r>
          </a:p>
          <a:p>
            <a:pPr algn="just" fontAlgn="base">
              <a:spcAft>
                <a:spcPts val="1200"/>
              </a:spcAft>
              <a:buNone/>
            </a:pPr>
            <a:endParaRPr lang="en-US" sz="24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